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9" r:id="rId1"/>
  </p:sldMasterIdLst>
  <p:notesMasterIdLst>
    <p:notesMasterId r:id="rId12"/>
  </p:notesMasterIdLst>
  <p:sldIdLst>
    <p:sldId id="262" r:id="rId2"/>
    <p:sldId id="282" r:id="rId3"/>
    <p:sldId id="284" r:id="rId4"/>
    <p:sldId id="287" r:id="rId5"/>
    <p:sldId id="285" r:id="rId6"/>
    <p:sldId id="288" r:id="rId7"/>
    <p:sldId id="290" r:id="rId8"/>
    <p:sldId id="286" r:id="rId9"/>
    <p:sldId id="289" r:id="rId10"/>
    <p:sldId id="291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21"/>
    <p:restoredTop sz="78551" autoAdjust="0"/>
  </p:normalViewPr>
  <p:slideViewPr>
    <p:cSldViewPr>
      <p:cViewPr>
        <p:scale>
          <a:sx n="93" d="100"/>
          <a:sy n="93" d="100"/>
        </p:scale>
        <p:origin x="36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4D2C00-FE0D-4051-9C7B-213300C3F734}" type="datetimeFigureOut">
              <a:rPr lang="nl-NL" smtClean="0"/>
              <a:t>6-9-2016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76F66C-F08F-4AD4-A947-DFB0B6660D0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0721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76F66C-F08F-4AD4-A947-DFB0B6660D0B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8514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76F66C-F08F-4AD4-A947-DFB0B6660D0B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8771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Verbinding met sociaal domein: score – bij scenario 2</a:t>
            </a:r>
          </a:p>
          <a:p>
            <a:r>
              <a:rPr lang="nl-NL" dirty="0" smtClean="0"/>
              <a:t>Dan is sprake </a:t>
            </a:r>
            <a:r>
              <a:rPr lang="nl-NL" smtClean="0"/>
              <a:t>van verlies van de integrale aanpak bij intake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76F66C-F08F-4AD4-A947-DFB0B6660D0B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5945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CE64F-E81D-B742-A605-F379974BEB7B}" type="datetime1">
              <a:rPr lang="nl-NL" smtClean="0"/>
              <a:t>6-9-2016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1132-CB82-4601-BC88-A1E246322DC0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5867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825BB-5B8C-874F-940E-C91032199D01}" type="datetime1">
              <a:rPr lang="nl-NL" smtClean="0"/>
              <a:t>6-9-2016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1132-CB82-4601-BC88-A1E246322D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074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1CA18-81C4-B441-8E3C-51D7518954ED}" type="datetime1">
              <a:rPr lang="nl-NL" smtClean="0"/>
              <a:t>6-9-2016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1132-CB82-4601-BC88-A1E246322D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3757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6CA1-60AB-FB45-8D3B-D9B9CA6B6617}" type="datetime1">
              <a:rPr lang="nl-NL" smtClean="0"/>
              <a:t>6-9-2016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1132-CB82-4601-BC88-A1E246322D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7030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6C12B-29A9-B74B-A36B-C4773ADB13D3}" type="datetime1">
              <a:rPr lang="nl-NL" smtClean="0"/>
              <a:t>6-9-2016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1132-CB82-4601-BC88-A1E246322DC0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164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A2945-7223-EC4D-94DE-984830DA9AF4}" type="datetime1">
              <a:rPr lang="nl-NL" smtClean="0"/>
              <a:t>6-9-2016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1132-CB82-4601-BC88-A1E246322D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5005793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E8773-93B5-A842-B482-3E671D203DD7}" type="datetime1">
              <a:rPr lang="nl-NL" smtClean="0"/>
              <a:t>6-9-2016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1132-CB82-4601-BC88-A1E246322D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2654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EC0C8-856D-4E46-BD37-27BC4D72C7E3}" type="datetime1">
              <a:rPr lang="nl-NL" smtClean="0"/>
              <a:t>6-9-2016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1132-CB82-4601-BC88-A1E246322D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0179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C836C-F583-2045-A967-07D5E1C7D011}" type="datetime1">
              <a:rPr lang="nl-NL" smtClean="0"/>
              <a:t>6-9-2016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1132-CB82-4601-BC88-A1E246322D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1096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3ED322F5-CA41-4943-BD18-82ADDC0580E7}" type="datetime1">
              <a:rPr lang="nl-NL" smtClean="0"/>
              <a:t>6-9-2016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F31132-CB82-4601-BC88-A1E246322D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2828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5A2B-BBE4-9144-A8A9-C2BD97C7717C}" type="datetime1">
              <a:rPr lang="nl-NL" smtClean="0"/>
              <a:t>6-9-2016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1132-CB82-4601-BC88-A1E246322D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9709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3DA2945-7223-EC4D-94DE-984830DA9AF4}" type="datetime1">
              <a:rPr lang="nl-NL" smtClean="0"/>
              <a:t>6-9-2016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3F31132-CB82-4601-BC88-A1E246322DC0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812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755576" y="836712"/>
            <a:ext cx="76328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3600" dirty="0"/>
              <a:t>Mogelijke uitgangspunten </a:t>
            </a:r>
            <a:endParaRPr lang="nl-NL" sz="3600" dirty="0" smtClean="0"/>
          </a:p>
          <a:p>
            <a:pPr algn="ctr"/>
            <a:r>
              <a:rPr lang="nl-NL" sz="3600" dirty="0" smtClean="0"/>
              <a:t>koers </a:t>
            </a:r>
            <a:r>
              <a:rPr lang="nl-NL" sz="3600" dirty="0"/>
              <a:t>Participatiewet en </a:t>
            </a:r>
            <a:endParaRPr lang="nl-NL" sz="3600" dirty="0" smtClean="0"/>
          </a:p>
          <a:p>
            <a:pPr algn="ctr"/>
            <a:r>
              <a:rPr lang="nl-NL" sz="3600" dirty="0" smtClean="0"/>
              <a:t>voorkeursscenario SWA</a:t>
            </a:r>
          </a:p>
          <a:p>
            <a:pPr algn="ctr"/>
            <a:endParaRPr lang="nl-NL" sz="2800" dirty="0" smtClean="0"/>
          </a:p>
          <a:p>
            <a:pPr algn="ctr"/>
            <a:r>
              <a:rPr lang="nl-NL" sz="2800" dirty="0" smtClean="0"/>
              <a:t>in vervolg </a:t>
            </a:r>
            <a:r>
              <a:rPr lang="nl-NL" sz="2800" dirty="0"/>
              <a:t>op de radenconferentie </a:t>
            </a:r>
            <a:endParaRPr lang="nl-NL" sz="2800" dirty="0" smtClean="0"/>
          </a:p>
          <a:p>
            <a:pPr algn="ctr"/>
            <a:r>
              <a:rPr lang="nl-NL" sz="2800" dirty="0" smtClean="0"/>
              <a:t>van 14 juni 2016</a:t>
            </a:r>
            <a:endParaRPr lang="nl-NL" sz="2800" dirty="0"/>
          </a:p>
        </p:txBody>
      </p:sp>
      <p:sp>
        <p:nvSpPr>
          <p:cNvPr id="2" name="Tekstvak 1"/>
          <p:cNvSpPr txBox="1"/>
          <p:nvPr/>
        </p:nvSpPr>
        <p:spPr>
          <a:xfrm>
            <a:off x="2267744" y="4797152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400" dirty="0" smtClean="0"/>
              <a:t>23 juni 2016</a:t>
            </a:r>
          </a:p>
        </p:txBody>
      </p:sp>
    </p:spTree>
    <p:extLst>
      <p:ext uri="{BB962C8B-B14F-4D97-AF65-F5344CB8AC3E}">
        <p14:creationId xmlns:p14="http://schemas.microsoft.com/office/powerpoint/2010/main" val="189614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29600" cy="4608512"/>
          </a:xfrm>
        </p:spPr>
        <p:txBody>
          <a:bodyPr>
            <a:noAutofit/>
          </a:bodyPr>
          <a:lstStyle/>
          <a:p>
            <a:r>
              <a:rPr lang="nl-NL" sz="2400" b="1" dirty="0" smtClean="0"/>
              <a:t>Voorlopige weging van mogelijke scenario’s: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/>
              <a:t/>
            </a:r>
            <a:br>
              <a:rPr lang="nl-NL" sz="2400" dirty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/>
              <a:t/>
            </a:r>
            <a:br>
              <a:rPr lang="nl-NL" sz="2400" dirty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/>
              <a:t/>
            </a:r>
            <a:br>
              <a:rPr lang="nl-NL" sz="2400" dirty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/>
              <a:t/>
            </a:r>
            <a:br>
              <a:rPr lang="nl-NL" sz="2400" dirty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/>
              <a:t/>
            </a:r>
            <a:br>
              <a:rPr lang="nl-NL" sz="2400" dirty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/>
              <a:t/>
            </a:r>
            <a:br>
              <a:rPr lang="nl-NL" sz="2400" dirty="0"/>
            </a:br>
            <a:endParaRPr lang="nl-NL" sz="2400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1132-CB82-4601-BC88-A1E246322DC0}" type="slidenum">
              <a:rPr lang="nl-NL" smtClean="0"/>
              <a:t>10</a:t>
            </a:fld>
            <a:endParaRPr lang="nl-NL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958582"/>
              </p:ext>
            </p:extLst>
          </p:nvPr>
        </p:nvGraphicFramePr>
        <p:xfrm>
          <a:off x="457198" y="1556791"/>
          <a:ext cx="8363276" cy="46416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0819"/>
                <a:gridCol w="2090819"/>
                <a:gridCol w="2090819"/>
                <a:gridCol w="2090819"/>
              </a:tblGrid>
              <a:tr h="598400">
                <a:tc>
                  <a:txBody>
                    <a:bodyPr/>
                    <a:lstStyle/>
                    <a:p>
                      <a:r>
                        <a:rPr lang="nl-NL" dirty="0" smtClean="0"/>
                        <a:t>Scenario’s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1.</a:t>
                      </a:r>
                      <a:r>
                        <a:rPr lang="nl-NL" baseline="0" dirty="0" smtClean="0"/>
                        <a:t> Opknippen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2. Geïntegreerde W&amp;I </a:t>
                      </a:r>
                      <a:r>
                        <a:rPr lang="nl-NL" baseline="0" dirty="0" smtClean="0"/>
                        <a:t>organisatie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3. Werkleerbedrijf</a:t>
                      </a:r>
                      <a:endParaRPr lang="nl-NL" dirty="0"/>
                    </a:p>
                  </a:txBody>
                  <a:tcPr/>
                </a:tc>
              </a:tr>
              <a:tr h="800081">
                <a:tc>
                  <a:txBody>
                    <a:bodyPr/>
                    <a:lstStyle/>
                    <a:p>
                      <a:endParaRPr lang="nl-NL" dirty="0" smtClean="0"/>
                    </a:p>
                    <a:p>
                      <a:pPr algn="l"/>
                      <a:r>
                        <a:rPr lang="nl-NL" sz="1800" i="1" dirty="0" smtClean="0"/>
                        <a:t>Schematisch:</a:t>
                      </a:r>
                      <a:endParaRPr lang="nl-NL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598400">
                <a:tc>
                  <a:txBody>
                    <a:bodyPr/>
                    <a:lstStyle/>
                    <a:p>
                      <a:r>
                        <a:rPr lang="nl-NL" dirty="0" smtClean="0"/>
                        <a:t>Focus</a:t>
                      </a:r>
                      <a:r>
                        <a:rPr lang="nl-NL" baseline="0" dirty="0" smtClean="0"/>
                        <a:t> op regulier werk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 smtClean="0"/>
                        <a:t>+-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 smtClean="0"/>
                        <a:t>+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 smtClean="0"/>
                        <a:t>++</a:t>
                      </a:r>
                    </a:p>
                  </a:txBody>
                  <a:tcPr/>
                </a:tc>
              </a:tr>
              <a:tr h="711598">
                <a:tc>
                  <a:txBody>
                    <a:bodyPr/>
                    <a:lstStyle/>
                    <a:p>
                      <a:r>
                        <a:rPr lang="nl-NL" dirty="0" smtClean="0"/>
                        <a:t>Dienstverlening aan inwoners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 smtClean="0"/>
                        <a:t>- - 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 smtClean="0"/>
                        <a:t>+ 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 smtClean="0"/>
                        <a:t>+</a:t>
                      </a:r>
                    </a:p>
                  </a:txBody>
                  <a:tcPr/>
                </a:tc>
              </a:tr>
              <a:tr h="598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 smtClean="0"/>
                        <a:t>Werkgevers-benadering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 smtClean="0"/>
                        <a:t>-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 smtClean="0"/>
                        <a:t>+ 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 smtClean="0"/>
                        <a:t>++</a:t>
                      </a:r>
                    </a:p>
                  </a:txBody>
                  <a:tcPr/>
                </a:tc>
              </a:tr>
              <a:tr h="711598">
                <a:tc>
                  <a:txBody>
                    <a:bodyPr/>
                    <a:lstStyle/>
                    <a:p>
                      <a:r>
                        <a:rPr lang="nl-NL" baseline="0" dirty="0" smtClean="0"/>
                        <a:t>Verbinding met sociaal domein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 smtClean="0"/>
                        <a:t>-</a:t>
                      </a:r>
                      <a:r>
                        <a:rPr lang="nl-NL" sz="2000" baseline="0" dirty="0" smtClean="0"/>
                        <a:t> -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 smtClean="0"/>
                        <a:t>-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 smtClean="0"/>
                        <a:t>+</a:t>
                      </a:r>
                      <a:endParaRPr lang="nl-NL" sz="2000" dirty="0"/>
                    </a:p>
                  </a:txBody>
                  <a:tcPr/>
                </a:tc>
              </a:tr>
              <a:tr h="498118">
                <a:tc>
                  <a:txBody>
                    <a:bodyPr/>
                    <a:lstStyle/>
                    <a:p>
                      <a:r>
                        <a:rPr lang="nl-NL" dirty="0" smtClean="0"/>
                        <a:t>Coördinatievraag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 smtClean="0"/>
                        <a:t>- -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baseline="0" dirty="0" smtClean="0"/>
                        <a:t>+- 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 smtClean="0"/>
                        <a:t>+</a:t>
                      </a:r>
                      <a:endParaRPr lang="nl-NL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Afbeelding 3" descr="Organisatiemodel 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7784" y="2258383"/>
            <a:ext cx="1882802" cy="738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Afbeelding 3" descr="Organisatiemodel 3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6256" y="2258383"/>
            <a:ext cx="1800200" cy="738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Afbeelding 3" descr="Organisatiemodel 2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10698" y="2258383"/>
            <a:ext cx="1708342" cy="738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610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563493"/>
          </a:xfrm>
        </p:spPr>
        <p:txBody>
          <a:bodyPr>
            <a:normAutofit/>
          </a:bodyPr>
          <a:lstStyle/>
          <a:p>
            <a:r>
              <a:rPr lang="nl-NL" sz="2400" b="1" dirty="0"/>
              <a:t>V</a:t>
            </a:r>
            <a:r>
              <a:rPr lang="nl-NL" sz="2400" b="1" dirty="0" smtClean="0"/>
              <a:t>ooraf:</a:t>
            </a:r>
            <a:r>
              <a:rPr lang="nl-NL" sz="2400" dirty="0"/>
              <a:t/>
            </a:r>
            <a:br>
              <a:rPr lang="nl-NL" sz="2400" dirty="0"/>
            </a:br>
            <a:r>
              <a:rPr lang="nl-NL" sz="2400" dirty="0"/>
              <a:t/>
            </a:r>
            <a:br>
              <a:rPr lang="nl-NL" sz="2400" dirty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Met radenconferentie geïnformeerd en geïnspireerd. Ruimte voor volgende stap naar duurzame besluiten. </a:t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Ambitie is gezamenlijk </a:t>
            </a:r>
            <a:r>
              <a:rPr lang="nl-NL" sz="2400" dirty="0"/>
              <a:t>(</a:t>
            </a:r>
            <a:r>
              <a:rPr lang="nl-NL" sz="2400" dirty="0" smtClean="0"/>
              <a:t>college- </a:t>
            </a:r>
            <a:r>
              <a:rPr lang="nl-NL" sz="2400" dirty="0"/>
              <a:t>en </a:t>
            </a:r>
            <a:r>
              <a:rPr lang="nl-NL" sz="2400" dirty="0" err="1"/>
              <a:t>raadsbreed</a:t>
            </a:r>
            <a:r>
              <a:rPr lang="nl-NL" sz="2400" dirty="0"/>
              <a:t>) vertrekpunt in </a:t>
            </a:r>
            <a:r>
              <a:rPr lang="nl-NL" sz="2400" dirty="0" smtClean="0"/>
              <a:t>vervolg op de conferentie van 14/6. Daar een voorzet voor geformuleerd als </a:t>
            </a:r>
            <a:r>
              <a:rPr lang="nl-NL" sz="2400" b="1" dirty="0" smtClean="0"/>
              <a:t>‘7 mogelijke uitgangspunten’</a:t>
            </a:r>
            <a:r>
              <a:rPr lang="nl-NL" sz="2400" dirty="0" smtClean="0"/>
              <a:t>. </a:t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/>
              <a:t/>
            </a:r>
            <a:br>
              <a:rPr lang="nl-NL" sz="2400" dirty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/>
              <a:t/>
            </a:r>
            <a:br>
              <a:rPr lang="nl-NL" sz="2400" dirty="0"/>
            </a:br>
            <a:r>
              <a:rPr lang="nl-NL" sz="2400" dirty="0" smtClean="0"/>
              <a:t/>
            </a:r>
            <a:br>
              <a:rPr lang="nl-NL" sz="2400" dirty="0" smtClean="0"/>
            </a:br>
            <a:endParaRPr lang="nl-NL" sz="2400" b="1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1132-CB82-4601-BC88-A1E246322DC0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749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29600" cy="4608512"/>
          </a:xfrm>
        </p:spPr>
        <p:txBody>
          <a:bodyPr>
            <a:noAutofit/>
          </a:bodyPr>
          <a:lstStyle/>
          <a:p>
            <a:r>
              <a:rPr lang="nl-NL" sz="2400" b="1" dirty="0" smtClean="0"/>
              <a:t>7 mogelijke uitgangspunten: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b="1" dirty="0" smtClean="0"/>
              <a:t>1</a:t>
            </a:r>
            <a:r>
              <a:rPr lang="nl-NL" sz="2400" b="1" dirty="0"/>
              <a:t>. </a:t>
            </a:r>
            <a:r>
              <a:rPr lang="nl-NL" sz="2400" b="1" dirty="0" smtClean="0"/>
              <a:t>Regulier werk voorop, in elk geval meedoen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- volgens de bedoeling van de Participatiewet, labels niet relevant (oud </a:t>
            </a:r>
            <a:r>
              <a:rPr lang="nl-NL" sz="2400" dirty="0" err="1" smtClean="0"/>
              <a:t>Wsw</a:t>
            </a:r>
            <a:r>
              <a:rPr lang="nl-NL" sz="2400" dirty="0" smtClean="0"/>
              <a:t>, bijstand zittend bestand en nieuwe instroom, Wajong </a:t>
            </a:r>
            <a:r>
              <a:rPr lang="nl-NL" sz="2400" dirty="0" err="1" smtClean="0"/>
              <a:t>etc</a:t>
            </a:r>
            <a:r>
              <a:rPr lang="nl-NL" sz="2400" dirty="0" smtClean="0"/>
              <a:t>)</a:t>
            </a:r>
            <a:br>
              <a:rPr lang="nl-NL" sz="2400" dirty="0" smtClean="0"/>
            </a:br>
            <a:r>
              <a:rPr lang="nl-NL" sz="2400" dirty="0" smtClean="0"/>
              <a:t>- zoveel mogelijk aan werk bij reguliere </a:t>
            </a:r>
            <a:r>
              <a:rPr lang="nl-NL" sz="2400" dirty="0"/>
              <a:t>werkgevers (zelfstandiger en gelukkiger</a:t>
            </a:r>
            <a:r>
              <a:rPr lang="nl-NL" sz="2400" dirty="0" smtClean="0"/>
              <a:t>), maximaal (verdien)vermogen benutten</a:t>
            </a:r>
            <a:r>
              <a:rPr lang="nl-NL" sz="2400" dirty="0"/>
              <a:t/>
            </a:r>
            <a:br>
              <a:rPr lang="nl-NL" sz="2400" dirty="0"/>
            </a:br>
            <a:r>
              <a:rPr lang="nl-NL" sz="2400" dirty="0"/>
              <a:t> - vangnet voor deel van de doelgroep (beschut, evt. tijdelijk) en </a:t>
            </a:r>
            <a:r>
              <a:rPr lang="nl-NL" sz="2400" dirty="0" smtClean="0"/>
              <a:t>stimuleren van sociaal participeren </a:t>
            </a:r>
            <a:r>
              <a:rPr lang="nl-NL" sz="2400" dirty="0"/>
              <a:t>indien haalbaar 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- streng </a:t>
            </a:r>
            <a:r>
              <a:rPr lang="nl-NL" sz="2400" dirty="0"/>
              <a:t>aan de </a:t>
            </a:r>
            <a:r>
              <a:rPr lang="nl-NL" sz="2400" dirty="0" smtClean="0"/>
              <a:t>poort (activeren, verantwoordelijkheid, handhaven) en integrale aanpak t.b.v. doorbreken van ‘vastzittende’ en </a:t>
            </a:r>
            <a:r>
              <a:rPr lang="nl-NL" sz="2400" dirty="0" err="1" smtClean="0"/>
              <a:t>multiproblematiek</a:t>
            </a:r>
            <a:r>
              <a:rPr lang="nl-NL" sz="2400" dirty="0" smtClean="0"/>
              <a:t>; oog voor individu betekent maatwerk</a:t>
            </a:r>
            <a:br>
              <a:rPr lang="nl-NL" sz="2400" dirty="0" smtClean="0"/>
            </a:br>
            <a:r>
              <a:rPr lang="nl-NL" sz="2400" dirty="0" smtClean="0"/>
              <a:t>- </a:t>
            </a:r>
            <a:r>
              <a:rPr lang="nl-NL" sz="2400" dirty="0"/>
              <a:t>prikkel inbouwen op ontwikkelpotentie: aandacht geven, aangesproken worden op mogelijkheden 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1132-CB82-4601-BC88-A1E246322DC0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311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5112568"/>
          </a:xfrm>
        </p:spPr>
        <p:txBody>
          <a:bodyPr>
            <a:noAutofit/>
          </a:bodyPr>
          <a:lstStyle/>
          <a:p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/>
              <a:t/>
            </a:r>
            <a:br>
              <a:rPr lang="nl-NL" sz="2400" dirty="0"/>
            </a:br>
            <a:r>
              <a:rPr lang="nl-NL" sz="2400" b="1" dirty="0"/>
              <a:t>2. </a:t>
            </a:r>
            <a:r>
              <a:rPr lang="nl-NL" sz="2400" b="1" dirty="0" smtClean="0"/>
              <a:t>Benutten loonwaarde centraal op weg naar betaald werk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/>
              <a:t/>
            </a:r>
            <a:br>
              <a:rPr lang="nl-NL" sz="2400" dirty="0"/>
            </a:br>
            <a:r>
              <a:rPr lang="nl-NL" sz="2400" dirty="0" smtClean="0"/>
              <a:t>- </a:t>
            </a:r>
            <a:r>
              <a:rPr lang="nl-NL" sz="2400" dirty="0"/>
              <a:t>daarom doelgroep en loonwaarde veel scherper in beeld hebben en houden; incl. inhaalslag bestaand bestand; 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- loonwaarde </a:t>
            </a:r>
            <a:r>
              <a:rPr lang="nl-NL" sz="2400" dirty="0"/>
              <a:t>bepalen in </a:t>
            </a:r>
            <a:r>
              <a:rPr lang="nl-NL" sz="2400" dirty="0" smtClean="0"/>
              <a:t>praktijk; </a:t>
            </a:r>
            <a:r>
              <a:rPr lang="nl-NL" sz="2400" dirty="0"/>
              <a:t>principe van loonkostensubsidie </a:t>
            </a:r>
            <a:r>
              <a:rPr lang="nl-NL" sz="2400" dirty="0" smtClean="0"/>
              <a:t>toepassen voor brede doelgroep Participatiewet, bij wie het werkt</a:t>
            </a:r>
            <a:br>
              <a:rPr lang="nl-NL" sz="2400" dirty="0" smtClean="0"/>
            </a:br>
            <a:r>
              <a:rPr lang="nl-NL" sz="2400" dirty="0" smtClean="0"/>
              <a:t>- </a:t>
            </a:r>
            <a:r>
              <a:rPr lang="nl-NL" sz="2400" dirty="0"/>
              <a:t>vereenvoudigen </a:t>
            </a:r>
            <a:r>
              <a:rPr lang="nl-NL" sz="2400" dirty="0" smtClean="0"/>
              <a:t>en flexibel inzetten van instrumenten met </a:t>
            </a:r>
            <a:r>
              <a:rPr lang="nl-NL" sz="2400" dirty="0" err="1" smtClean="0"/>
              <a:t>ontschotte</a:t>
            </a:r>
            <a:r>
              <a:rPr lang="nl-NL" sz="2400" dirty="0" smtClean="0"/>
              <a:t> budgetten</a:t>
            </a:r>
            <a:r>
              <a:rPr lang="nl-NL" sz="2400" dirty="0"/>
              <a:t>;</a:t>
            </a:r>
            <a:r>
              <a:rPr lang="nl-NL" sz="2400" dirty="0" smtClean="0"/>
              <a:t> maatwerk voor inwoner en werkgever mogelijk maken </a:t>
            </a:r>
            <a:br>
              <a:rPr lang="nl-NL" sz="2400" dirty="0" smtClean="0"/>
            </a:br>
            <a:r>
              <a:rPr lang="nl-NL" sz="2400" dirty="0" smtClean="0"/>
              <a:t>- </a:t>
            </a:r>
            <a:r>
              <a:rPr lang="nl-NL" sz="2400" dirty="0"/>
              <a:t>ruimte voor professional in uitvoering en </a:t>
            </a:r>
            <a:r>
              <a:rPr lang="nl-NL" sz="2400" i="1" dirty="0"/>
              <a:t>right </a:t>
            </a:r>
            <a:r>
              <a:rPr lang="nl-NL" sz="2400" i="1" dirty="0" err="1"/>
              <a:t>to</a:t>
            </a:r>
            <a:r>
              <a:rPr lang="nl-NL" sz="2400" i="1" dirty="0"/>
              <a:t> </a:t>
            </a:r>
            <a:r>
              <a:rPr lang="nl-NL" sz="2400" i="1" dirty="0" err="1"/>
              <a:t>challenge</a:t>
            </a:r>
            <a:r>
              <a:rPr lang="nl-NL" sz="2400" i="1" dirty="0"/>
              <a:t> </a:t>
            </a:r>
            <a:r>
              <a:rPr lang="nl-NL" sz="2400" dirty="0"/>
              <a:t>als inwoner het zelf slimmer en goedkoper kan </a:t>
            </a:r>
            <a:br>
              <a:rPr lang="nl-NL" sz="2400" dirty="0"/>
            </a:br>
            <a:r>
              <a:rPr lang="nl-NL" sz="2400" dirty="0"/>
              <a:t>- </a:t>
            </a:r>
            <a:r>
              <a:rPr lang="nl-NL" sz="2400" dirty="0" smtClean="0"/>
              <a:t>meer investeren </a:t>
            </a:r>
            <a:r>
              <a:rPr lang="nl-NL" sz="2400" dirty="0"/>
              <a:t>in voorkant: trainen, testen en </a:t>
            </a:r>
            <a:r>
              <a:rPr lang="nl-NL" sz="2400" dirty="0" smtClean="0"/>
              <a:t>ontwikkelen</a:t>
            </a:r>
            <a:br>
              <a:rPr lang="nl-NL" sz="2400" dirty="0" smtClean="0"/>
            </a:br>
            <a:endParaRPr lang="nl-NL" sz="2400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1132-CB82-4601-BC88-A1E246322DC0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077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961851"/>
            <a:ext cx="8229600" cy="5203453"/>
          </a:xfrm>
        </p:spPr>
        <p:txBody>
          <a:bodyPr>
            <a:normAutofit/>
          </a:bodyPr>
          <a:lstStyle/>
          <a:p>
            <a:r>
              <a:rPr lang="nl-NL" sz="2400" b="1" dirty="0" smtClean="0"/>
              <a:t/>
            </a:r>
            <a:br>
              <a:rPr lang="nl-NL" sz="2400" b="1" dirty="0" smtClean="0"/>
            </a:br>
            <a:r>
              <a:rPr lang="nl-NL" sz="2400" b="1" dirty="0"/>
              <a:t/>
            </a:r>
            <a:br>
              <a:rPr lang="nl-NL" sz="2400" b="1" dirty="0"/>
            </a:br>
            <a:r>
              <a:rPr lang="nl-NL" sz="2400" b="1" dirty="0" smtClean="0"/>
              <a:t/>
            </a:r>
            <a:br>
              <a:rPr lang="nl-NL" sz="2400" b="1" dirty="0" smtClean="0"/>
            </a:br>
            <a:r>
              <a:rPr lang="nl-NL" sz="2400" b="1" dirty="0" smtClean="0"/>
              <a:t>3. </a:t>
            </a:r>
            <a:r>
              <a:rPr lang="nl-NL" sz="2400" b="1" dirty="0"/>
              <a:t>W</a:t>
            </a:r>
            <a:r>
              <a:rPr lang="nl-NL" sz="2400" b="1" dirty="0" smtClean="0"/>
              <a:t>erkgevers kunnen en willen meer dan nu sociaal ondernemen, daartoe verleiden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- te bespreken: ambitie verhogen van </a:t>
            </a:r>
            <a:r>
              <a:rPr lang="nl-NL" sz="2400" dirty="0"/>
              <a:t>50 per jaar naar xxx per jaar </a:t>
            </a:r>
            <a:r>
              <a:rPr lang="nl-NL" sz="2400" dirty="0" smtClean="0"/>
              <a:t>voor hele doelgroep Participatiewet </a:t>
            </a:r>
            <a:r>
              <a:rPr lang="nl-NL" sz="2400" dirty="0" err="1" smtClean="0"/>
              <a:t>ipv</a:t>
            </a:r>
            <a:r>
              <a:rPr lang="nl-NL" sz="2400" dirty="0" smtClean="0"/>
              <a:t> </a:t>
            </a:r>
            <a:r>
              <a:rPr lang="nl-NL" sz="2400" dirty="0" err="1" smtClean="0"/>
              <a:t>baanafspraakbanen</a:t>
            </a:r>
            <a:r>
              <a:rPr lang="nl-NL" sz="2400" dirty="0" smtClean="0"/>
              <a:t> (</a:t>
            </a:r>
            <a:r>
              <a:rPr lang="nl-NL" sz="2400" dirty="0" err="1" smtClean="0"/>
              <a:t>Wsw</a:t>
            </a:r>
            <a:r>
              <a:rPr lang="nl-NL" sz="2400" dirty="0" smtClean="0"/>
              <a:t>, </a:t>
            </a:r>
            <a:r>
              <a:rPr lang="nl-NL" sz="2400" dirty="0" err="1" smtClean="0"/>
              <a:t>doelgroepregister</a:t>
            </a:r>
            <a:r>
              <a:rPr lang="nl-NL" sz="2400" dirty="0" smtClean="0"/>
              <a:t>, instroom en zittend bestand/wachtlijst)</a:t>
            </a:r>
            <a:br>
              <a:rPr lang="nl-NL" sz="2400" dirty="0" smtClean="0"/>
            </a:br>
            <a:r>
              <a:rPr lang="nl-NL" sz="2400" dirty="0" smtClean="0"/>
              <a:t>- </a:t>
            </a:r>
            <a:r>
              <a:rPr lang="nl-NL" sz="2400" dirty="0" err="1" smtClean="0"/>
              <a:t>ontzorgen</a:t>
            </a:r>
            <a:r>
              <a:rPr lang="nl-NL" sz="2400" dirty="0" smtClean="0"/>
              <a:t> en risico’s delen</a:t>
            </a:r>
            <a:br>
              <a:rPr lang="nl-NL" sz="2400" dirty="0" smtClean="0"/>
            </a:br>
            <a:r>
              <a:rPr lang="nl-NL" sz="2400" dirty="0" smtClean="0"/>
              <a:t>- samen organiseren, optrekken en sturing geven als gemeente en ondernemers in benadering doelgroep Participatiewet</a:t>
            </a:r>
            <a:br>
              <a:rPr lang="nl-NL" sz="2400" dirty="0" smtClean="0"/>
            </a:br>
            <a:r>
              <a:rPr lang="nl-NL" sz="2400" dirty="0" smtClean="0"/>
              <a:t>- interne organisatie versterken: bemensing </a:t>
            </a:r>
            <a:r>
              <a:rPr lang="nl-NL" sz="2400" dirty="0"/>
              <a:t>kwalitatief en kwantitatief </a:t>
            </a:r>
            <a:r>
              <a:rPr lang="nl-NL" sz="2400" dirty="0" smtClean="0"/>
              <a:t>verdubbelen</a:t>
            </a:r>
            <a:br>
              <a:rPr lang="nl-NL" sz="2400" dirty="0" smtClean="0"/>
            </a:br>
            <a:r>
              <a:rPr lang="nl-NL" sz="2400" dirty="0" smtClean="0"/>
              <a:t>- koplopers waarderen, SROI instrument inzetten</a:t>
            </a:r>
            <a:br>
              <a:rPr lang="nl-NL" sz="2400" dirty="0" smtClean="0"/>
            </a:br>
            <a:r>
              <a:rPr lang="nl-NL" sz="2400" dirty="0" smtClean="0"/>
              <a:t>- ‘omgekeerde integratie’ in bedrijfsverzamelgebouw</a:t>
            </a:r>
            <a:endParaRPr lang="nl-NL" sz="2400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1132-CB82-4601-BC88-A1E246322DC0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433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83393"/>
            <a:ext cx="8229600" cy="5713959"/>
          </a:xfrm>
        </p:spPr>
        <p:txBody>
          <a:bodyPr>
            <a:normAutofit/>
          </a:bodyPr>
          <a:lstStyle/>
          <a:p>
            <a:r>
              <a:rPr lang="nl-NL" sz="2400" dirty="0"/>
              <a:t/>
            </a:r>
            <a:br>
              <a:rPr lang="nl-NL" sz="2400" dirty="0"/>
            </a:br>
            <a:r>
              <a:rPr lang="nl-NL" sz="2400" b="1" dirty="0" smtClean="0"/>
              <a:t>4. Investeren in plaats van compenseren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- </a:t>
            </a:r>
            <a:r>
              <a:rPr lang="nl-NL" sz="2400" i="1" dirty="0" err="1" smtClean="0"/>
              <a:t>social</a:t>
            </a:r>
            <a:r>
              <a:rPr lang="nl-NL" sz="2400" i="1" dirty="0" smtClean="0"/>
              <a:t> impact </a:t>
            </a:r>
            <a:r>
              <a:rPr lang="nl-NL" sz="2400" i="1" dirty="0" err="1" smtClean="0"/>
              <a:t>bonds</a:t>
            </a:r>
            <a:r>
              <a:rPr lang="nl-NL" sz="2400" i="1" dirty="0" smtClean="0"/>
              <a:t> </a:t>
            </a:r>
            <a:r>
              <a:rPr lang="nl-NL" sz="2400" dirty="0" smtClean="0"/>
              <a:t>als instrument</a:t>
            </a:r>
            <a:br>
              <a:rPr lang="nl-NL" sz="2400" dirty="0" smtClean="0"/>
            </a:br>
            <a:r>
              <a:rPr lang="nl-NL" sz="2400" dirty="0" smtClean="0"/>
              <a:t>- bank/fonds of ondernemers investeren in mensen uit uitkering of </a:t>
            </a:r>
            <a:r>
              <a:rPr lang="nl-NL" sz="2400" dirty="0" err="1" smtClean="0"/>
              <a:t>Wsw</a:t>
            </a:r>
            <a:r>
              <a:rPr lang="nl-NL" sz="2400" dirty="0" smtClean="0"/>
              <a:t> krijgen en ontvangen rendement (deel van besparing op uitkering/loonverplichting)</a:t>
            </a:r>
            <a:br>
              <a:rPr lang="nl-NL" sz="2400" dirty="0" smtClean="0"/>
            </a:br>
            <a:r>
              <a:rPr lang="nl-NL" sz="2400" dirty="0" smtClean="0"/>
              <a:t>- ondernemers belonen met herinvesteren deel van besparing in opleiding  (bijv. in tuinbouw, metaal)</a:t>
            </a:r>
            <a:r>
              <a:rPr lang="nl-NL" sz="2400" i="1" dirty="0" smtClean="0"/>
              <a:t/>
            </a:r>
            <a:br>
              <a:rPr lang="nl-NL" sz="2400" i="1" dirty="0" smtClean="0"/>
            </a:br>
            <a:r>
              <a:rPr lang="nl-NL" sz="2400" i="1" dirty="0" smtClean="0"/>
              <a:t>- </a:t>
            </a:r>
            <a:r>
              <a:rPr lang="nl-NL" sz="2400" dirty="0" smtClean="0"/>
              <a:t>uitwerken </a:t>
            </a:r>
            <a:r>
              <a:rPr lang="nl-NL" sz="2400" dirty="0"/>
              <a:t>met sociale ondernemers uit bedrijfsleven </a:t>
            </a:r>
            <a:r>
              <a:rPr lang="nl-NL" sz="2400" dirty="0" smtClean="0"/>
              <a:t>Alphen, Nieuwkoop en Kaag en Braassem (op lokaal niveau)</a:t>
            </a:r>
            <a:br>
              <a:rPr lang="nl-NL" sz="2400" dirty="0" smtClean="0"/>
            </a:br>
            <a:r>
              <a:rPr lang="nl-NL" sz="2400" dirty="0" smtClean="0"/>
              <a:t>- investeren in breedte sociaal deelfonds (bijv. taalpunten), werk voorkomt zorg</a:t>
            </a:r>
            <a:br>
              <a:rPr lang="nl-NL" sz="2400" dirty="0" smtClean="0"/>
            </a:br>
            <a:r>
              <a:rPr lang="nl-NL" sz="2400" dirty="0"/>
              <a:t/>
            </a:r>
            <a:br>
              <a:rPr lang="nl-NL" sz="2400" dirty="0"/>
            </a:br>
            <a:endParaRPr lang="nl-NL" sz="2400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1132-CB82-4601-BC88-A1E246322DC0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00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83393"/>
            <a:ext cx="8229600" cy="5713959"/>
          </a:xfrm>
        </p:spPr>
        <p:txBody>
          <a:bodyPr>
            <a:normAutofit/>
          </a:bodyPr>
          <a:lstStyle/>
          <a:p>
            <a:r>
              <a:rPr lang="nl-NL" sz="2400" dirty="0"/>
              <a:t/>
            </a:r>
            <a:br>
              <a:rPr lang="nl-NL" sz="2400" dirty="0"/>
            </a:br>
            <a:r>
              <a:rPr lang="nl-NL" sz="2400" b="1" dirty="0"/>
              <a:t>5. </a:t>
            </a:r>
            <a:r>
              <a:rPr lang="nl-NL" sz="2400" b="1" dirty="0" smtClean="0"/>
              <a:t>Combinatie van publieke en private uitvoering in proces naar werk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/>
              <a:t/>
            </a:r>
            <a:br>
              <a:rPr lang="nl-NL" sz="2400" dirty="0"/>
            </a:br>
            <a:r>
              <a:rPr lang="nl-NL" sz="2400" dirty="0"/>
              <a:t>- publieke organisatie nodig voor kwetsbare doelgroep, want die wordt onvoldoende commercieel </a:t>
            </a:r>
            <a:r>
              <a:rPr lang="nl-NL" sz="2400" dirty="0" smtClean="0"/>
              <a:t>opgepakt</a:t>
            </a:r>
            <a:br>
              <a:rPr lang="nl-NL" sz="2400" dirty="0" smtClean="0"/>
            </a:br>
            <a:r>
              <a:rPr lang="nl-NL" sz="2400" dirty="0" smtClean="0"/>
              <a:t>- voor kwetsbare doelgroep ook veel dwarsverbanden met andere domeinen / voorzieningen</a:t>
            </a:r>
            <a:r>
              <a:rPr lang="nl-NL" sz="2400" dirty="0"/>
              <a:t/>
            </a:r>
            <a:br>
              <a:rPr lang="nl-NL" sz="2400" dirty="0"/>
            </a:br>
            <a:r>
              <a:rPr lang="nl-NL" sz="2400" dirty="0"/>
              <a:t>- wel commerciële competenties en competitie organiseren: minder en anders inzetten Baanbrekend (Randstad</a:t>
            </a:r>
            <a:r>
              <a:rPr lang="nl-NL" sz="2400" dirty="0" smtClean="0"/>
              <a:t>)</a:t>
            </a:r>
            <a:br>
              <a:rPr lang="nl-NL" sz="2400" dirty="0" smtClean="0"/>
            </a:br>
            <a:r>
              <a:rPr lang="nl-NL" sz="2400" dirty="0" smtClean="0"/>
              <a:t>- stimuleren van ondernemerschap en private initiatieven</a:t>
            </a:r>
            <a:r>
              <a:rPr lang="nl-NL" sz="2400" dirty="0"/>
              <a:t/>
            </a:r>
            <a:br>
              <a:rPr lang="nl-NL" sz="2400" dirty="0"/>
            </a:br>
            <a:r>
              <a:rPr lang="nl-NL" sz="2400" dirty="0" smtClean="0"/>
              <a:t>- voor breedte van doelgroep Participatiewet is portfolio aan diensten/instrumenten nodig</a:t>
            </a:r>
            <a:br>
              <a:rPr lang="nl-NL" sz="2400" dirty="0" smtClean="0"/>
            </a:br>
            <a:r>
              <a:rPr lang="nl-NL" sz="2400" dirty="0"/>
              <a:t/>
            </a:r>
            <a:br>
              <a:rPr lang="nl-NL" sz="2400" dirty="0"/>
            </a:br>
            <a:r>
              <a:rPr lang="nl-NL" sz="2400" dirty="0" smtClean="0"/>
              <a:t/>
            </a:r>
            <a:br>
              <a:rPr lang="nl-NL" sz="2400" dirty="0" smtClean="0"/>
            </a:br>
            <a:endParaRPr lang="nl-NL" sz="2400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1132-CB82-4601-BC88-A1E246322DC0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283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688632"/>
          </a:xfrm>
        </p:spPr>
        <p:txBody>
          <a:bodyPr>
            <a:normAutofit/>
          </a:bodyPr>
          <a:lstStyle/>
          <a:p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/>
              <a:t/>
            </a:r>
            <a:br>
              <a:rPr lang="nl-NL" sz="2400" dirty="0"/>
            </a:br>
            <a:r>
              <a:rPr lang="nl-NL" sz="2400" dirty="0"/>
              <a:t/>
            </a:r>
            <a:br>
              <a:rPr lang="nl-NL" sz="2400" dirty="0"/>
            </a:br>
            <a:r>
              <a:rPr lang="nl-NL" sz="2400" b="1" dirty="0"/>
              <a:t>6. </a:t>
            </a:r>
            <a:r>
              <a:rPr lang="nl-NL" sz="2400" b="1" dirty="0" smtClean="0"/>
              <a:t>Uitgangspunt takenpakket: integreren van werkprocessen SP en SWA van </a:t>
            </a:r>
            <a:r>
              <a:rPr lang="nl-NL" sz="2400" b="1" dirty="0"/>
              <a:t>instroom </a:t>
            </a:r>
            <a:r>
              <a:rPr lang="nl-NL" sz="2400" b="1" dirty="0" smtClean="0"/>
              <a:t>naar ontwikkelen </a:t>
            </a:r>
            <a:r>
              <a:rPr lang="nl-NL" sz="2400" b="1" dirty="0"/>
              <a:t>en </a:t>
            </a:r>
            <a:r>
              <a:rPr lang="nl-NL" sz="2400" b="1" dirty="0" smtClean="0"/>
              <a:t>werken</a:t>
            </a:r>
            <a:br>
              <a:rPr lang="nl-NL" sz="2400" b="1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- mixed </a:t>
            </a:r>
            <a:r>
              <a:rPr lang="nl-NL" sz="2400" dirty="0" err="1" smtClean="0"/>
              <a:t>people</a:t>
            </a:r>
            <a:r>
              <a:rPr lang="nl-NL" sz="2400" dirty="0" smtClean="0"/>
              <a:t> concept: organiseren voor hele doelgroep</a:t>
            </a:r>
            <a:br>
              <a:rPr lang="nl-NL" sz="2400" dirty="0" smtClean="0"/>
            </a:br>
            <a:r>
              <a:rPr lang="nl-NL" sz="2400" dirty="0" smtClean="0"/>
              <a:t>- robuuste organisatie, </a:t>
            </a:r>
            <a:r>
              <a:rPr lang="nl-NL" sz="2400" smtClean="0"/>
              <a:t>inclusief werkgeversbenadering en werkmakelaars 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- vernieuwen ten opzichte van huidige organisaties SP en SWA, kracht van huidige organisaties benutten</a:t>
            </a:r>
            <a:br>
              <a:rPr lang="nl-NL" sz="2400" dirty="0" smtClean="0"/>
            </a:br>
            <a:r>
              <a:rPr lang="nl-NL" sz="2400" dirty="0" smtClean="0"/>
              <a:t>- integreren met inkomen zou kracht SP tekort doen; bij scheiden werk en inkomen wel prikkel inbouwen op beperken inkomensondersteuning</a:t>
            </a:r>
            <a:br>
              <a:rPr lang="nl-NL" sz="2400" dirty="0" smtClean="0"/>
            </a:br>
            <a:r>
              <a:rPr lang="nl-NL" sz="2400" dirty="0" smtClean="0"/>
              <a:t>- SWA beperken tot beschut werk is onwenselijk: verlies van infrastructuur (kennis en vaardigheden, processen, leerwerkcontext)  </a:t>
            </a:r>
            <a:endParaRPr lang="nl-NL" sz="2400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1132-CB82-4601-BC88-A1E246322DC0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606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45827"/>
            <a:ext cx="8229600" cy="5347469"/>
          </a:xfrm>
        </p:spPr>
        <p:txBody>
          <a:bodyPr>
            <a:normAutofit/>
          </a:bodyPr>
          <a:lstStyle/>
          <a:p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/>
              <a:t/>
            </a:r>
            <a:br>
              <a:rPr lang="nl-NL" sz="2400" dirty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b="1" dirty="0"/>
              <a:t>7. </a:t>
            </a:r>
            <a:r>
              <a:rPr lang="nl-NL" sz="2400" b="1" dirty="0" smtClean="0"/>
              <a:t>Integrale </a:t>
            </a:r>
            <a:r>
              <a:rPr lang="nl-NL" sz="2400" b="1" dirty="0"/>
              <a:t>sturing in 1 </a:t>
            </a:r>
            <a:r>
              <a:rPr lang="nl-NL" sz="2400" b="1" dirty="0" smtClean="0"/>
              <a:t>hand </a:t>
            </a:r>
            <a:br>
              <a:rPr lang="nl-NL" sz="2400" b="1" dirty="0" smtClean="0"/>
            </a:br>
            <a:r>
              <a:rPr lang="nl-NL" sz="2400" b="1" dirty="0"/>
              <a:t/>
            </a:r>
            <a:br>
              <a:rPr lang="nl-NL" sz="2400" b="1" dirty="0"/>
            </a:br>
            <a:r>
              <a:rPr lang="nl-NL" sz="2400" b="1" dirty="0" smtClean="0"/>
              <a:t>- </a:t>
            </a:r>
            <a:r>
              <a:rPr lang="nl-NL" sz="2400" dirty="0" smtClean="0"/>
              <a:t>bestuurlijk nu ingewikkeld construct, mogelijk uitgangspunt om GR te ontbinden en bestuurlijke sturing op beleid lokaal vorm te geven en op organisatie vanuit Alphen vorm te geven </a:t>
            </a:r>
            <a:br>
              <a:rPr lang="nl-NL" sz="2400" dirty="0" smtClean="0"/>
            </a:br>
            <a:r>
              <a:rPr lang="nl-NL" sz="2400" dirty="0" smtClean="0"/>
              <a:t>- managerial in één hand leggen door tenminste </a:t>
            </a:r>
            <a:r>
              <a:rPr lang="nl-NL" sz="2400" i="1" dirty="0" smtClean="0"/>
              <a:t>gedeeltelijk</a:t>
            </a:r>
            <a:r>
              <a:rPr lang="nl-NL" sz="2400" dirty="0" smtClean="0"/>
              <a:t> integreren organisaties en eindverantwoordelijkheid te beleggen bij één leidinggevende </a:t>
            </a:r>
            <a:r>
              <a:rPr lang="nl-NL" sz="2400" dirty="0"/>
              <a:t/>
            </a:r>
            <a:br>
              <a:rPr lang="nl-NL" sz="2400" dirty="0"/>
            </a:br>
            <a:r>
              <a:rPr lang="nl-NL" sz="2400" dirty="0"/>
              <a:t/>
            </a:r>
            <a:br>
              <a:rPr lang="nl-NL" sz="2400" dirty="0"/>
            </a:b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/>
            </a:r>
            <a:br>
              <a:rPr lang="nl-NL" sz="2400" dirty="0" smtClean="0"/>
            </a:br>
            <a:endParaRPr lang="nl-NL" sz="2400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31132-CB82-4601-BC88-A1E246322DC0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384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ief">
  <a:themeElements>
    <a:clrScheme name="Retrospectief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ief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ief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3182</TotalTime>
  <Words>109</Words>
  <Application>Microsoft Office PowerPoint</Application>
  <PresentationFormat>Diavoorstelling (4:3)</PresentationFormat>
  <Paragraphs>56</Paragraphs>
  <Slides>10</Slides>
  <Notes>3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Retrospectief</vt:lpstr>
      <vt:lpstr>PowerPoint-presentatie</vt:lpstr>
      <vt:lpstr>Vooraf:   Met radenconferentie geïnformeerd en geïnspireerd. Ruimte voor volgende stap naar duurzame besluiten.   Ambitie is gezamenlijk (college- en raadsbreed) vertrekpunt in vervolg op de conferentie van 14/6. Daar een voorzet voor geformuleerd als ‘7 mogelijke uitgangspunten’.       </vt:lpstr>
      <vt:lpstr>7 mogelijke uitgangspunten:   1. Regulier werk voorop, in elk geval meedoen  - volgens de bedoeling van de Participatiewet, labels niet relevant (oud Wsw, bijstand zittend bestand en nieuwe instroom, Wajong etc) - zoveel mogelijk aan werk bij reguliere werkgevers (zelfstandiger en gelukkiger), maximaal (verdien)vermogen benutten  - vangnet voor deel van de doelgroep (beschut, evt. tijdelijk) en stimuleren van sociaal participeren indien haalbaar  - streng aan de poort (activeren, verantwoordelijkheid, handhaven) en integrale aanpak t.b.v. doorbreken van ‘vastzittende’ en multiproblematiek; oog voor individu betekent maatwerk - prikkel inbouwen op ontwikkelpotentie: aandacht geven, aangesproken worden op mogelijkheden </vt:lpstr>
      <vt:lpstr>  2. Benutten loonwaarde centraal op weg naar betaald werk  - daarom doelgroep en loonwaarde veel scherper in beeld hebben en houden; incl. inhaalslag bestaand bestand;  - loonwaarde bepalen in praktijk; principe van loonkostensubsidie toepassen voor brede doelgroep Participatiewet, bij wie het werkt - vereenvoudigen en flexibel inzetten van instrumenten met ontschotte budgetten; maatwerk voor inwoner en werkgever mogelijk maken  - ruimte voor professional in uitvoering en right to challenge als inwoner het zelf slimmer en goedkoper kan  - meer investeren in voorkant: trainen, testen en ontwikkelen </vt:lpstr>
      <vt:lpstr>   3. Werkgevers kunnen en willen meer dan nu sociaal ondernemen, daartoe verleiden  - te bespreken: ambitie verhogen van 50 per jaar naar xxx per jaar voor hele doelgroep Participatiewet ipv baanafspraakbanen (Wsw, doelgroepregister, instroom en zittend bestand/wachtlijst) - ontzorgen en risico’s delen - samen organiseren, optrekken en sturing geven als gemeente en ondernemers in benadering doelgroep Participatiewet - interne organisatie versterken: bemensing kwalitatief en kwantitatief verdubbelen - koplopers waarderen, SROI instrument inzetten - ‘omgekeerde integratie’ in bedrijfsverzamelgebouw</vt:lpstr>
      <vt:lpstr> 4. Investeren in plaats van compenseren  - social impact bonds als instrument - bank/fonds of ondernemers investeren in mensen uit uitkering of Wsw krijgen en ontvangen rendement (deel van besparing op uitkering/loonverplichting) - ondernemers belonen met herinvesteren deel van besparing in opleiding  (bijv. in tuinbouw, metaal) - uitwerken met sociale ondernemers uit bedrijfsleven Alphen, Nieuwkoop en Kaag en Braassem (op lokaal niveau) - investeren in breedte sociaal deelfonds (bijv. taalpunten), werk voorkomt zorg  </vt:lpstr>
      <vt:lpstr> 5. Combinatie van publieke en private uitvoering in proces naar werk  - publieke organisatie nodig voor kwetsbare doelgroep, want die wordt onvoldoende commercieel opgepakt - voor kwetsbare doelgroep ook veel dwarsverbanden met andere domeinen / voorzieningen - wel commerciële competenties en competitie organiseren: minder en anders inzetten Baanbrekend (Randstad) - stimuleren van ondernemerschap en private initiatieven - voor breedte van doelgroep Participatiewet is portfolio aan diensten/instrumenten nodig   </vt:lpstr>
      <vt:lpstr>   6. Uitgangspunt takenpakket: integreren van werkprocessen SP en SWA van instroom naar ontwikkelen en werken  - mixed people concept: organiseren voor hele doelgroep - robuuste organisatie, inclusief werkgeversbenadering en werkmakelaars  - vernieuwen ten opzichte van huidige organisaties SP en SWA, kracht van huidige organisaties benutten - integreren met inkomen zou kracht SP tekort doen; bij scheiden werk en inkomen wel prikkel inbouwen op beperken inkomensondersteuning - SWA beperken tot beschut werk is onwenselijk: verlies van infrastructuur (kennis en vaardigheden, processen, leerwerkcontext)  </vt:lpstr>
      <vt:lpstr>    7. Integrale sturing in 1 hand   - bestuurlijk nu ingewikkeld construct, mogelijk uitgangspunt om GR te ontbinden en bestuurlijke sturing op beleid lokaal vorm te geven en op organisatie vanuit Alphen vorm te geven  - managerial in één hand leggen door tenminste gedeeltelijk integreren organisaties en eindverantwoordelijkheid te beleggen bij één leidinggevende     </vt:lpstr>
      <vt:lpstr>Voorlopige weging van mogelijke scenario’s:               </vt:lpstr>
    </vt:vector>
  </TitlesOfParts>
  <Company>Gemeente Alphen aan den Rijn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akrijnbe</dc:creator>
  <cp:lastModifiedBy>Muijen</cp:lastModifiedBy>
  <cp:revision>181</cp:revision>
  <dcterms:created xsi:type="dcterms:W3CDTF">2015-03-30T07:22:39Z</dcterms:created>
  <dcterms:modified xsi:type="dcterms:W3CDTF">2016-09-06T09:53:45Z</dcterms:modified>
</cp:coreProperties>
</file>